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29"/>
  </p:notesMasterIdLst>
  <p:handoutMasterIdLst>
    <p:handoutMasterId r:id="rId30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86" r:id="rId12"/>
    <p:sldId id="269" r:id="rId13"/>
    <p:sldId id="270" r:id="rId14"/>
    <p:sldId id="271" r:id="rId15"/>
    <p:sldId id="288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4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133" autoAdjust="0"/>
  </p:normalViewPr>
  <p:slideViewPr>
    <p:cSldViewPr>
      <p:cViewPr varScale="1">
        <p:scale>
          <a:sx n="66" d="100"/>
          <a:sy n="66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4A0DF-D21C-4866-BE38-2324B9CC2920}" type="datetimeFigureOut">
              <a:rPr lang="en-US" smtClean="0"/>
              <a:pPr/>
              <a:t>8/7/2021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5F631-06CC-44ED-BD59-376E5EF807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324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29078-EAE4-441C-BC9C-7C30CC2B138D}" type="datetimeFigureOut">
              <a:rPr lang="en-US" smtClean="0"/>
              <a:pPr/>
              <a:t>8/7/2021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DFF90-92E3-4429-95E1-2628B2946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788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FF90-92E3-4429-95E1-2628B2946ED4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FF90-92E3-4429-95E1-2628B2946ED4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858BFE-AB9D-47CC-818A-B93C1BE050C1}" type="datetime1">
              <a:rPr lang="en-US" smtClean="0"/>
              <a:pPr/>
              <a:t>8/7/2021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9D9B-11DF-44E1-AB84-B0440CF5C037}" type="datetime1">
              <a:rPr lang="en-US" smtClean="0"/>
              <a:pPr/>
              <a:t>8/7/2021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6EF1-EC6C-4E1D-8954-9D64C13F44FA}" type="datetime1">
              <a:rPr lang="en-US" smtClean="0"/>
              <a:pPr/>
              <a:t>8/7/2021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E4F2C6-50D5-423D-9A33-793753C357C7}" type="datetime1">
              <a:rPr lang="en-US" smtClean="0"/>
              <a:pPr/>
              <a:t>8/7/2021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AE166E-4318-47D9-919C-5AC2A1F69240}" type="datetime1">
              <a:rPr lang="en-US" smtClean="0"/>
              <a:pPr/>
              <a:t>8/7/2021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9A44-0C4C-4B39-B4F7-E0531849DED4}" type="datetime1">
              <a:rPr lang="en-US" smtClean="0"/>
              <a:pPr/>
              <a:t>8/7/2021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0CE2-8CCB-481C-89DF-1A6AABB4730D}" type="datetime1">
              <a:rPr lang="en-US" smtClean="0"/>
              <a:pPr/>
              <a:t>8/7/2021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CCA4E4-BC22-4029-8DC0-18DBF366C275}" type="datetime1">
              <a:rPr lang="en-US" smtClean="0"/>
              <a:pPr/>
              <a:t>8/7/2021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A417-43EE-4A38-94A6-79B608CC426B}" type="datetime1">
              <a:rPr lang="en-US" smtClean="0"/>
              <a:pPr/>
              <a:t>8/7/2021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894849-88EA-4F52-9DD0-D7521A52C937}" type="datetime1">
              <a:rPr lang="en-US" smtClean="0"/>
              <a:pPr/>
              <a:t>8/7/2021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617610-DC24-4BB9-BB55-7C35BA69CE05}" type="datetime1">
              <a:rPr lang="en-US" smtClean="0"/>
              <a:pPr/>
              <a:t>8/7/2021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0C1BAB-1F81-422F-9F40-97132A278E64}" type="datetime1">
              <a:rPr lang="en-US" smtClean="0"/>
              <a:pPr/>
              <a:t>8/7/2021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846" y="1556792"/>
            <a:ext cx="8501122" cy="2571768"/>
          </a:xfrm>
        </p:spPr>
        <p:txBody>
          <a:bodyPr/>
          <a:lstStyle/>
          <a:p>
            <a:pPr algn="l"/>
            <a:r>
              <a:rPr lang="vi-VN" sz="5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3:</a:t>
            </a:r>
            <a:r>
              <a:rPr lang="vi-VN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MỘT SỐ TÍNH CHẤT CHÍNH CỦA ĐẤT TRỒNG</a:t>
            </a:r>
            <a:endParaRPr lang="en-GB" sz="5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971600" y="404664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CÔNG NGHỆ 7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>
            <a:norm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chua, độ kiềm của đất: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1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3929090" cy="3962400"/>
          </a:xfrm>
          <a:prstGeom prst="rect">
            <a:avLst/>
          </a:prstGeom>
          <a:noFill/>
        </p:spPr>
      </p:pic>
      <p:pic>
        <p:nvPicPr>
          <p:cNvPr id="5" name="Picture 12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285860"/>
            <a:ext cx="4000496" cy="4429156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2571736" y="5929330"/>
            <a:ext cx="421484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Máy đo pH</a:t>
            </a:r>
            <a:endParaRPr lang="en-GB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357422" y="5857892"/>
            <a:ext cx="400052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smtClean="0">
                <a:solidFill>
                  <a:schemeClr val="tx1"/>
                </a:solidFill>
              </a:rPr>
              <a:t>Test pH Sera</a:t>
            </a:r>
            <a:endParaRPr lang="en-GB" sz="3600" b="1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Pictures\Sera-pH-Te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00042"/>
            <a:ext cx="8786842" cy="49292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4348" y="0"/>
            <a:ext cx="7467600" cy="939784"/>
          </a:xfrm>
        </p:spPr>
        <p:txBody>
          <a:bodyPr>
            <a:norm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chua, độ kiềm của đất: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00034" y="2487164"/>
          <a:ext cx="8229600" cy="4370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3818"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vi-VN" sz="28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hỏi</a:t>
                      </a:r>
                      <a:endParaRPr lang="en-GB" sz="2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vi-VN" sz="28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 trả lời</a:t>
                      </a:r>
                      <a:endParaRPr lang="en-GB" sz="2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818">
                <a:tc>
                  <a:txBody>
                    <a:bodyPr/>
                    <a:lstStyle/>
                    <a:p>
                      <a:r>
                        <a:rPr lang="vi-VN" sz="2400" b="1" smtClean="0">
                          <a:latin typeface="Times New Roman" pitchFamily="18" charset="0"/>
                          <a:cs typeface="Times New Roman" pitchFamily="18" charset="0"/>
                        </a:rPr>
                        <a:t>1. Cho</a:t>
                      </a:r>
                      <a:r>
                        <a:rPr lang="vi-VN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biết trị số pH của đất?</a:t>
                      </a:r>
                      <a:endParaRPr lang="en-GB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1761">
                <a:tc>
                  <a:txBody>
                    <a:bodyPr/>
                    <a:lstStyle/>
                    <a:p>
                      <a:r>
                        <a:rPr lang="vi-VN" sz="2400" b="1" smtClean="0">
                          <a:latin typeface="Times New Roman" pitchFamily="18" charset="0"/>
                          <a:cs typeface="Times New Roman" pitchFamily="18" charset="0"/>
                        </a:rPr>
                        <a:t>2. Căn</a:t>
                      </a:r>
                      <a:r>
                        <a:rPr lang="vi-VN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cứ vào trị số pH, có mấy loại đất chính? pH của đất chua, đất kiềm, đất trung tính?</a:t>
                      </a:r>
                      <a:endParaRPr lang="en-GB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8233">
                <a:tc>
                  <a:txBody>
                    <a:bodyPr/>
                    <a:lstStyle/>
                    <a:p>
                      <a:r>
                        <a:rPr lang="vi-VN" sz="2400" b="1" smtClean="0">
                          <a:latin typeface="Times New Roman" pitchFamily="18" charset="0"/>
                          <a:cs typeface="Times New Roman" pitchFamily="18" charset="0"/>
                        </a:rPr>
                        <a:t>3. Người</a:t>
                      </a:r>
                      <a:r>
                        <a:rPr lang="vi-VN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ta xác định đất chua, đất kiềm hay đất trung tính để làm gì?</a:t>
                      </a:r>
                      <a:endParaRPr lang="en-GB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57158" y="1142984"/>
            <a:ext cx="842965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Thảo luận nhóm, hoàn thành phiếu học tập sau:</a:t>
            </a:r>
            <a:endParaRPr lang="en-GB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93362"/>
            <a:ext cx="7467600" cy="939784"/>
          </a:xfrm>
        </p:spPr>
        <p:txBody>
          <a:bodyPr>
            <a:norm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chua, độ kiềm của đất: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500175"/>
          <a:ext cx="9144000" cy="5357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0304">
                <a:tc>
                  <a:txBody>
                    <a:bodyPr/>
                    <a:lstStyle/>
                    <a:p>
                      <a:pPr algn="ctr"/>
                      <a:r>
                        <a:rPr lang="vi-VN" sz="2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vi-VN" sz="28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hỏi</a:t>
                      </a:r>
                      <a:endParaRPr lang="en-GB"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vi-VN" sz="28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 trả lời</a:t>
                      </a:r>
                      <a:endParaRPr lang="en-GB"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304">
                <a:tc>
                  <a:txBody>
                    <a:bodyPr/>
                    <a:lstStyle/>
                    <a:p>
                      <a:pPr algn="just"/>
                      <a:r>
                        <a:rPr lang="vi-VN" sz="2400" b="1" smtClean="0">
                          <a:latin typeface="Times New Roman" pitchFamily="18" charset="0"/>
                          <a:cs typeface="Times New Roman" pitchFamily="18" charset="0"/>
                        </a:rPr>
                        <a:t>1. Cho</a:t>
                      </a:r>
                      <a:r>
                        <a:rPr lang="vi-VN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biết trị số pH của đất?</a:t>
                      </a:r>
                      <a:endParaRPr lang="en-GB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1892">
                <a:tc>
                  <a:txBody>
                    <a:bodyPr/>
                    <a:lstStyle/>
                    <a:p>
                      <a:pPr algn="just"/>
                      <a:r>
                        <a:rPr lang="vi-VN" sz="2400" b="1" smtClean="0">
                          <a:latin typeface="Times New Roman" pitchFamily="18" charset="0"/>
                          <a:cs typeface="Times New Roman" pitchFamily="18" charset="0"/>
                        </a:rPr>
                        <a:t>2. Căn</a:t>
                      </a:r>
                      <a:r>
                        <a:rPr lang="vi-VN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cứ vào trị số pH, có mấy loại đất chính? pH của đất chua, đất kiềm, đất trung tính?</a:t>
                      </a:r>
                      <a:endParaRPr lang="en-GB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5325">
                <a:tc>
                  <a:txBody>
                    <a:bodyPr/>
                    <a:lstStyle/>
                    <a:p>
                      <a:pPr algn="just"/>
                      <a:r>
                        <a:rPr lang="vi-VN" sz="2400" b="1" smtClean="0">
                          <a:latin typeface="Times New Roman" pitchFamily="18" charset="0"/>
                          <a:cs typeface="Times New Roman" pitchFamily="18" charset="0"/>
                        </a:rPr>
                        <a:t>3. Người</a:t>
                      </a:r>
                      <a:r>
                        <a:rPr lang="vi-VN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ta xác định đất chua, đất kiềm hay đất trung tính để làm gì?</a:t>
                      </a:r>
                      <a:endParaRPr lang="en-GB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86314" y="2928934"/>
            <a:ext cx="4357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 số pH của đất từ 3 đến 9.</a:t>
            </a:r>
            <a:endParaRPr lang="en-GB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3857628"/>
            <a:ext cx="44291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Có 3 loại:</a:t>
            </a:r>
          </a:p>
          <a:p>
            <a:r>
              <a:rPr lang="vi-VN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Đất chua: pH &lt; 6,5 </a:t>
            </a:r>
          </a:p>
          <a:p>
            <a:r>
              <a:rPr lang="vi-VN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Đất trung tính: pH = 6,6 – 7,5</a:t>
            </a:r>
          </a:p>
          <a:p>
            <a:r>
              <a:rPr lang="vi-VN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Đất kiềm: pH &gt; 7,5</a:t>
            </a:r>
            <a:endParaRPr lang="en-GB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4876" y="5786454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vi-VN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 có kế hoạch sử dụng và cải tạo đất.</a:t>
            </a:r>
            <a:endParaRPr lang="en-GB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chua, độ kiềm của đất: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14282" y="2214554"/>
            <a:ext cx="8572560" cy="42402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	 </a:t>
            </a:r>
            <a:r>
              <a:rPr lang="vi-VN" sz="3400" b="1" i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>Độ chua, độ kiềm của đất được đo bằng pH</a:t>
            </a:r>
            <a:r>
              <a:rPr lang="vi-VN" sz="3600" b="1" i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3600" b="1" i="1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>Căn cứ vào trị số pH người ta chia đất làm 3 loại:</a:t>
            </a:r>
          </a:p>
          <a:p>
            <a:pPr>
              <a:buNone/>
            </a:pPr>
            <a:r>
              <a:rPr lang="vi-VN" sz="3600" b="1" i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>+ Đất chua: pH &lt; 6,5</a:t>
            </a:r>
          </a:p>
          <a:p>
            <a:pPr>
              <a:buNone/>
            </a:pPr>
            <a:r>
              <a:rPr lang="vi-VN" sz="3600" b="1" i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>+ Đất trung tính: pH = 6,6-7,5</a:t>
            </a:r>
          </a:p>
          <a:p>
            <a:pPr>
              <a:buNone/>
            </a:pPr>
            <a:r>
              <a:rPr lang="vi-VN" sz="3600" b="1" i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>+ Đất kiềm: pH &gt; 7,5</a:t>
            </a:r>
          </a:p>
          <a:p>
            <a:endParaRPr lang="en-GB" sz="3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1" descr="Book-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1295400"/>
            <a:ext cx="914400" cy="698500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428604"/>
            <a:ext cx="9144000" cy="6318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Bảng thống kê khoảng pH cho từng loại cây</a:t>
            </a:r>
            <a:endParaRPr kumimoji="0" lang="en-GB" sz="3200" b="1" i="0" u="none" strike="noStrike" kern="1200" cap="small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285720" y="1600200"/>
          <a:ext cx="8501122" cy="509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0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351">
                <a:tc>
                  <a:txBody>
                    <a:bodyPr/>
                    <a:lstStyle/>
                    <a:p>
                      <a:pPr algn="ctr"/>
                      <a:r>
                        <a:rPr lang="en-GB" sz="2800" b="1" smtClean="0">
                          <a:solidFill>
                            <a:srgbClr val="FF0000"/>
                          </a:solidFill>
                        </a:rPr>
                        <a:t>Cây</a:t>
                      </a:r>
                      <a:r>
                        <a:rPr lang="en-GB" sz="2800" b="1" baseline="0" smtClean="0">
                          <a:solidFill>
                            <a:srgbClr val="FF0000"/>
                          </a:solidFill>
                        </a:rPr>
                        <a:t> trồng</a:t>
                      </a:r>
                      <a:endParaRPr lang="en-GB" sz="28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smtClean="0">
                          <a:solidFill>
                            <a:srgbClr val="FF0000"/>
                          </a:solidFill>
                        </a:rPr>
                        <a:t>pH thích</a:t>
                      </a:r>
                      <a:r>
                        <a:rPr lang="en-GB" sz="2800" b="1" baseline="0" smtClean="0">
                          <a:solidFill>
                            <a:srgbClr val="FF0000"/>
                          </a:solidFill>
                        </a:rPr>
                        <a:t> hợp</a:t>
                      </a:r>
                      <a:endParaRPr lang="en-GB" sz="28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63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GB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bắp (ngô)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mtClean="0">
                          <a:solidFill>
                            <a:schemeClr val="tx1"/>
                          </a:solidFill>
                        </a:rPr>
                        <a:t>5,7 – 7,5</a:t>
                      </a:r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35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</a:t>
                      </a:r>
                      <a:r>
                        <a:rPr lang="en-GB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bầu bí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mtClean="0">
                          <a:solidFill>
                            <a:schemeClr val="tx1"/>
                          </a:solidFill>
                        </a:rPr>
                        <a:t>5,5 – 6,8</a:t>
                      </a:r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35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Cà</a:t>
                      </a:r>
                      <a:r>
                        <a:rPr lang="en-GB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chua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mtClean="0">
                          <a:solidFill>
                            <a:schemeClr val="tx1"/>
                          </a:solidFill>
                        </a:rPr>
                        <a:t>6 - 7</a:t>
                      </a:r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35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Cà</a:t>
                      </a:r>
                      <a:r>
                        <a:rPr lang="en-GB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phê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mtClean="0">
                          <a:solidFill>
                            <a:schemeClr val="tx1"/>
                          </a:solidFill>
                        </a:rPr>
                        <a:t>6 – 6,5</a:t>
                      </a:r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35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Cà</a:t>
                      </a:r>
                      <a:r>
                        <a:rPr lang="en-GB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rốt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mtClean="0">
                          <a:solidFill>
                            <a:schemeClr val="tx1"/>
                          </a:solidFill>
                        </a:rPr>
                        <a:t>5,5 - 7</a:t>
                      </a:r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35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GB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cam - quýt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mtClean="0">
                          <a:solidFill>
                            <a:schemeClr val="tx1"/>
                          </a:solidFill>
                        </a:rPr>
                        <a:t>5 - 6</a:t>
                      </a:r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35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 su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mtClean="0">
                          <a:solidFill>
                            <a:schemeClr val="tx1"/>
                          </a:solidFill>
                        </a:rPr>
                        <a:t>5 – 6,8</a:t>
                      </a:r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35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Lúa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mtClean="0">
                          <a:solidFill>
                            <a:schemeClr val="tx1"/>
                          </a:solidFill>
                        </a:rPr>
                        <a:t>5,5 – 6,5</a:t>
                      </a:r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35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Mía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mtClean="0">
                          <a:solidFill>
                            <a:schemeClr val="tx1"/>
                          </a:solidFill>
                        </a:rPr>
                        <a:t>5 - 8</a:t>
                      </a:r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chua, độ kiềm của đất: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1071538" y="1928802"/>
            <a:ext cx="6929486" cy="307183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Ở gia đình hoặc địa phương em đã áp dụng những biện pháp cải tạo đất nào?</a:t>
            </a:r>
            <a:endParaRPr lang="en-US" sz="3200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929618" cy="64294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vi-VN" sz="3200" smtClean="0">
                <a:solidFill>
                  <a:schemeClr val="tx1"/>
                </a:solidFill>
              </a:rPr>
              <a:t>MỘT SỐ BiỆN PHÁP CẢI TẠO ĐẤT</a:t>
            </a:r>
            <a:endParaRPr lang="en-GB" sz="3200">
              <a:solidFill>
                <a:schemeClr val="tx1"/>
              </a:solidFill>
            </a:endParaRPr>
          </a:p>
        </p:txBody>
      </p:sp>
      <p:pic>
        <p:nvPicPr>
          <p:cNvPr id="5" name="Picture 8" descr="bón phâ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3643338" cy="2357454"/>
          </a:xfrm>
          <a:prstGeom prst="rect">
            <a:avLst/>
          </a:prstGeom>
          <a:noFill/>
        </p:spPr>
      </p:pic>
      <p:pic>
        <p:nvPicPr>
          <p:cNvPr id="6" name="Picture 10" descr="bón vô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000108"/>
            <a:ext cx="3743327" cy="2362200"/>
          </a:xfrm>
          <a:prstGeom prst="rect">
            <a:avLst/>
          </a:prstGeom>
          <a:noFill/>
        </p:spPr>
      </p:pic>
      <p:pic>
        <p:nvPicPr>
          <p:cNvPr id="7" name="Picture 9" descr="trồng lạc góp phần tích cực trong cải tạo đấ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4214818"/>
            <a:ext cx="4114800" cy="2057400"/>
          </a:xfrm>
          <a:prstGeom prst="rect">
            <a:avLst/>
          </a:prstGeom>
          <a:noFill/>
        </p:spPr>
      </p:pic>
      <p:sp>
        <p:nvSpPr>
          <p:cNvPr id="8" name="Flowchart: Process 7"/>
          <p:cNvSpPr/>
          <p:nvPr/>
        </p:nvSpPr>
        <p:spPr>
          <a:xfrm>
            <a:off x="1428728" y="3500438"/>
            <a:ext cx="1857388" cy="5715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Bón phân</a:t>
            </a:r>
            <a:endParaRPr lang="en-GB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5929322" y="3500438"/>
            <a:ext cx="2143140" cy="5715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smtClean="0">
                <a:solidFill>
                  <a:schemeClr val="tx1"/>
                </a:solidFill>
              </a:rPr>
              <a:t>Bón vôi</a:t>
            </a:r>
            <a:endParaRPr lang="en-GB" sz="2400" b="1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3571868" y="6357958"/>
            <a:ext cx="2714644" cy="5000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Trồng đậu </a:t>
            </a:r>
            <a:endParaRPr lang="en-GB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vi-VN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vi-VN" sz="40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Khả năng giữ nước và chất dinh dưỡng của đất:</a:t>
            </a:r>
            <a:endParaRPr lang="en-GB" sz="4000" b="1" u="sng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1571604" y="2143116"/>
            <a:ext cx="5715040" cy="207170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Nhờ đâu đất giữ được nước và chất dinh dưỡng?</a:t>
            </a:r>
            <a:endParaRPr lang="en-GB" sz="3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072074"/>
            <a:ext cx="842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Nhờ các hạt cát, limon, sét và chất mùn</a:t>
            </a:r>
            <a:r>
              <a:rPr lang="en-GB" sz="40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358246" cy="1143000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42844" y="3000372"/>
          <a:ext cx="8715440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8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8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8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3066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smtClean="0">
                          <a:solidFill>
                            <a:schemeClr val="tx1"/>
                          </a:solidFill>
                          <a:effectLst/>
                        </a:rPr>
                        <a:t>Đất</a:t>
                      </a:r>
                      <a:endParaRPr lang="en-GB" sz="28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b="1" smtClean="0">
                          <a:solidFill>
                            <a:schemeClr val="tx1"/>
                          </a:solidFill>
                        </a:rPr>
                        <a:t>Khả</a:t>
                      </a:r>
                      <a:r>
                        <a:rPr lang="en-GB" sz="2800" b="1" baseline="0" smtClean="0">
                          <a:solidFill>
                            <a:schemeClr val="tx1"/>
                          </a:solidFill>
                        </a:rPr>
                        <a:t> năng giữ nước và chất dinh dưỡng</a:t>
                      </a:r>
                      <a:endParaRPr lang="en-GB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7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smtClean="0"/>
                        <a:t>Tốt</a:t>
                      </a:r>
                      <a:endParaRPr lang="en-GB" sz="2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smtClean="0"/>
                        <a:t>Trung</a:t>
                      </a:r>
                      <a:r>
                        <a:rPr lang="en-GB" sz="2800" b="1" baseline="0" smtClean="0"/>
                        <a:t> bình</a:t>
                      </a:r>
                      <a:endParaRPr lang="en-GB" sz="2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smtClean="0"/>
                        <a:t>Kém</a:t>
                      </a:r>
                      <a:endParaRPr lang="en-GB" sz="2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6454">
                <a:tc>
                  <a:txBody>
                    <a:bodyPr/>
                    <a:lstStyle/>
                    <a:p>
                      <a:r>
                        <a:rPr lang="en-GB" sz="2800" b="1" smtClean="0"/>
                        <a:t>Đất</a:t>
                      </a:r>
                      <a:r>
                        <a:rPr lang="en-GB" sz="2800" b="1" baseline="0" smtClean="0"/>
                        <a:t> cát</a:t>
                      </a:r>
                    </a:p>
                    <a:p>
                      <a:r>
                        <a:rPr lang="en-GB" sz="2800" b="1" baseline="0" smtClean="0"/>
                        <a:t>Đất thịt</a:t>
                      </a:r>
                    </a:p>
                    <a:p>
                      <a:r>
                        <a:rPr lang="en-GB" sz="2800" b="1" baseline="0" smtClean="0"/>
                        <a:t>Đất sét</a:t>
                      </a:r>
                      <a:endParaRPr lang="en-GB" sz="2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smtClean="0"/>
                        <a:t>...................................................</a:t>
                      </a:r>
                      <a:r>
                        <a:rPr lang="vi-VN" sz="2800" smtClean="0"/>
                        <a:t>..........</a:t>
                      </a:r>
                      <a:endParaRPr lang="en-GB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smtClean="0"/>
                        <a:t>...................................................</a:t>
                      </a:r>
                      <a:r>
                        <a:rPr lang="vi-VN" sz="2800" smtClean="0"/>
                        <a:t>..........</a:t>
                      </a:r>
                      <a:endParaRPr lang="en-GB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smtClean="0"/>
                        <a:t>...................................................</a:t>
                      </a:r>
                      <a:r>
                        <a:rPr lang="vi-VN" sz="2800" smtClean="0"/>
                        <a:t>..........</a:t>
                      </a:r>
                      <a:endParaRPr lang="en-GB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8596" y="1643050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smtClean="0">
                <a:latin typeface="Times New Roman" pitchFamily="18" charset="0"/>
                <a:cs typeface="Times New Roman" pitchFamily="18" charset="0"/>
              </a:rPr>
              <a:t>Em hãy điền vào bài tập x vào cột tương ứng về khả năng giữ nước và chất dinh dưỡng của từng loại đất theo mẫu bảng sau:</a:t>
            </a:r>
            <a:endParaRPr lang="en-GB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57554" y="214290"/>
            <a:ext cx="3686172" cy="928694"/>
          </a:xfrm>
        </p:spPr>
        <p:txBody>
          <a:bodyPr/>
          <a:lstStyle/>
          <a:p>
            <a:r>
              <a:rPr lang="vi-VN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  <a:endParaRPr lang="en-GB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Alternate Process 3">
            <a:hlinkClick r:id="rId2" action="ppaction://hlinksldjump"/>
          </p:cNvPr>
          <p:cNvSpPr/>
          <p:nvPr/>
        </p:nvSpPr>
        <p:spPr>
          <a:xfrm>
            <a:off x="1785918" y="1500174"/>
            <a:ext cx="5715040" cy="78581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smtClean="0">
                <a:solidFill>
                  <a:schemeClr val="tx1"/>
                </a:solidFill>
              </a:rPr>
              <a:t>I. Thành phấn cơ giới của đất là gì?</a:t>
            </a:r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5" name="Flowchart: Alternate Process 4">
            <a:hlinkClick r:id="" action="ppaction://noaction"/>
          </p:cNvPr>
          <p:cNvSpPr/>
          <p:nvPr/>
        </p:nvSpPr>
        <p:spPr>
          <a:xfrm>
            <a:off x="1785918" y="2643182"/>
            <a:ext cx="5715040" cy="85725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smtClean="0">
                <a:solidFill>
                  <a:schemeClr val="tx1"/>
                </a:solidFill>
              </a:rPr>
              <a:t>II. Độ chua, độ kiềm của đất</a:t>
            </a:r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6" name="Flowchart: Alternate Process 5">
            <a:hlinkClick r:id="rId3" action="ppaction://hlinksldjump"/>
          </p:cNvPr>
          <p:cNvSpPr/>
          <p:nvPr/>
        </p:nvSpPr>
        <p:spPr>
          <a:xfrm>
            <a:off x="1857356" y="3929066"/>
            <a:ext cx="5572164" cy="78581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smtClean="0">
                <a:solidFill>
                  <a:schemeClr val="tx1"/>
                </a:solidFill>
              </a:rPr>
              <a:t>III. Khả năng giữ nước và chất dinh dưỡng của đất</a:t>
            </a:r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7" name="Flowchart: Alternate Process 6">
            <a:hlinkClick r:id="rId4" action="ppaction://hlinksldjump"/>
          </p:cNvPr>
          <p:cNvSpPr/>
          <p:nvPr/>
        </p:nvSpPr>
        <p:spPr>
          <a:xfrm>
            <a:off x="1857356" y="5143512"/>
            <a:ext cx="5572164" cy="78581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smtClean="0">
                <a:solidFill>
                  <a:schemeClr val="tx1"/>
                </a:solidFill>
              </a:rPr>
              <a:t>IV. Độ phì nhiêu của đất là gì?</a:t>
            </a:r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0" animBg="1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GB" sz="40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Khả năng giữ nước và chất dinh dưỡng của đất</a:t>
            </a:r>
            <a:r>
              <a:rPr lang="vi-VN" sz="40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4000" b="1" u="sng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85720" y="1857364"/>
          <a:ext cx="8501124" cy="4864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5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5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10956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endParaRPr lang="en-GB" sz="3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Khả</a:t>
                      </a:r>
                      <a:r>
                        <a:rPr lang="en-GB" sz="3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năng giữ nước và chất dinh dưỡng</a:t>
                      </a:r>
                      <a:endParaRPr lang="en-GB" sz="3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9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Tốt</a:t>
                      </a:r>
                      <a:endParaRPr lang="en-GB" sz="3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Trung bình</a:t>
                      </a:r>
                      <a:endParaRPr lang="en-GB" sz="3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Kém</a:t>
                      </a:r>
                      <a:endParaRPr lang="en-GB" sz="3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7129">
                <a:tc>
                  <a:txBody>
                    <a:bodyPr/>
                    <a:lstStyle/>
                    <a:p>
                      <a:r>
                        <a:rPr lang="en-GB" sz="3200" smtClean="0"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r>
                        <a:rPr lang="en-GB" sz="3200" baseline="0" smtClean="0">
                          <a:latin typeface="Times New Roman" pitchFamily="18" charset="0"/>
                          <a:cs typeface="Times New Roman" pitchFamily="18" charset="0"/>
                        </a:rPr>
                        <a:t> cát</a:t>
                      </a:r>
                    </a:p>
                    <a:p>
                      <a:r>
                        <a:rPr lang="en-GB" sz="3200" baseline="0" smtClean="0">
                          <a:latin typeface="Times New Roman" pitchFamily="18" charset="0"/>
                          <a:cs typeface="Times New Roman" pitchFamily="18" charset="0"/>
                        </a:rPr>
                        <a:t>Đất thịt</a:t>
                      </a:r>
                    </a:p>
                    <a:p>
                      <a:r>
                        <a:rPr lang="en-GB" sz="3200" baseline="0" smtClean="0">
                          <a:latin typeface="Times New Roman" pitchFamily="18" charset="0"/>
                          <a:cs typeface="Times New Roman" pitchFamily="18" charset="0"/>
                        </a:rPr>
                        <a:t>Đất sét</a:t>
                      </a:r>
                      <a:endParaRPr lang="en-GB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357554" y="578645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mtClean="0">
                <a:solidFill>
                  <a:srgbClr val="FF0000"/>
                </a:solidFill>
              </a:rPr>
              <a:t>X</a:t>
            </a:r>
            <a:endParaRPr lang="en-GB" sz="2400" b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528638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GB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00958" y="478632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GB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4292" y="260648"/>
            <a:ext cx="8829708" cy="1143000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42910" y="2928934"/>
            <a:ext cx="8229600" cy="23763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GB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GB" sz="4000" b="1" smtClean="0"/>
              <a:t>Đất giữ được nước và chất dinh dưỡng là nhờ các hạt cát, limon, sét và chất mùn.</a:t>
            </a:r>
          </a:p>
          <a:p>
            <a:pPr>
              <a:buNone/>
            </a:pPr>
            <a:endParaRPr lang="en-GB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1" descr="Book-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914400" cy="698500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42860"/>
            <a:ext cx="7467600" cy="1071562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phì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1643042" y="1714488"/>
            <a:ext cx="6000792" cy="2714644"/>
          </a:xfrm>
          <a:prstGeom prst="cloud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Muốn cây phát triển tốt cần những điều kiện gì?</a:t>
            </a:r>
            <a:endParaRPr lang="en-GB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929198"/>
            <a:ext cx="92869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Cung cấp đủ nước, oxi và chất dinh dưỡng.</a:t>
            </a:r>
            <a:endParaRPr lang="en-GB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phì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sz="quarter" idx="1"/>
          </p:nvPr>
        </p:nvSpPr>
        <p:spPr>
          <a:xfrm>
            <a:off x="285720" y="4214818"/>
            <a:ext cx="8229600" cy="2214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GB" sz="4000" smtClean="0"/>
              <a:t>- Độ phì nhiêu của đất là khả năng của đất có thể cho cây trồng có năng suất</a:t>
            </a:r>
            <a:r>
              <a:rPr lang="vi-VN" sz="4000" smtClean="0"/>
              <a:t> </a:t>
            </a:r>
            <a:r>
              <a:rPr lang="en-GB" sz="4000" smtClean="0"/>
              <a:t>cao.</a:t>
            </a:r>
            <a:endParaRPr lang="en-GB" sz="4000"/>
          </a:p>
        </p:txBody>
      </p:sp>
      <p:sp>
        <p:nvSpPr>
          <p:cNvPr id="4" name="Striped Right Arrow 3"/>
          <p:cNvSpPr/>
          <p:nvPr/>
        </p:nvSpPr>
        <p:spPr>
          <a:xfrm>
            <a:off x="785786" y="1785926"/>
            <a:ext cx="7000924" cy="242889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smtClean="0">
                <a:solidFill>
                  <a:schemeClr val="tx1"/>
                </a:solidFill>
              </a:rPr>
              <a:t>Độ phì nhiêu của đất là gì?</a:t>
            </a:r>
            <a:endParaRPr lang="en-GB" sz="4000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472" y="142852"/>
            <a:ext cx="7467600" cy="1143000"/>
          </a:xfrm>
        </p:spPr>
        <p:txBody>
          <a:bodyPr>
            <a:norm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phì nhiêu của đất là gì?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642910" y="1571612"/>
            <a:ext cx="7572428" cy="2143140"/>
          </a:xfrm>
          <a:prstGeom prst="cloud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Làm thế nào đảm bảo đất luôn luôn phì nhiêu?</a:t>
            </a:r>
            <a:endParaRPr lang="en-GB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phì nhiêu của đất là gì?</a:t>
            </a:r>
            <a:endParaRPr lang="en-GB" sz="4000" b="1" u="sng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  </a:t>
            </a:r>
            <a:r>
              <a:rPr lang="en-GB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GB" sz="3600" b="1" dirty="0" smtClean="0"/>
              <a:t>- </a:t>
            </a:r>
            <a:r>
              <a:rPr lang="en-GB" sz="3600" b="1" dirty="0" err="1" smtClean="0"/>
              <a:t>Độ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phì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nhiêu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của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đất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là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khả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năng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của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đất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có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thể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cho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cây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trồng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có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năng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suất</a:t>
            </a:r>
            <a:r>
              <a:rPr lang="vi-VN" sz="3600" b="1" dirty="0" smtClean="0"/>
              <a:t> </a:t>
            </a:r>
            <a:r>
              <a:rPr lang="en-GB" sz="3600" b="1" dirty="0" err="1" smtClean="0"/>
              <a:t>cao</a:t>
            </a:r>
            <a:r>
              <a:rPr lang="en-GB" sz="3600" b="1" dirty="0" smtClean="0"/>
              <a:t>.</a:t>
            </a:r>
            <a:endParaRPr lang="vi-VN" sz="3600" b="1" dirty="0" smtClean="0"/>
          </a:p>
          <a:p>
            <a:pPr>
              <a:buNone/>
            </a:pPr>
            <a:r>
              <a:rPr lang="vi-VN" sz="3600" b="1" dirty="0" smtClean="0"/>
              <a:t>	</a:t>
            </a:r>
            <a:endParaRPr lang="en-GB" sz="3600" b="1" dirty="0"/>
          </a:p>
        </p:txBody>
      </p:sp>
      <p:pic>
        <p:nvPicPr>
          <p:cNvPr id="4" name="Picture 11" descr="Book-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914400" cy="841376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4000" b="1" smtClean="0">
                <a:solidFill>
                  <a:schemeClr val="tx1"/>
                </a:solidFill>
              </a:rPr>
              <a:t>V. </a:t>
            </a:r>
            <a:r>
              <a:rPr lang="vi-VN" sz="4000" b="1" u="sng" smtClean="0">
                <a:solidFill>
                  <a:schemeClr val="tx1"/>
                </a:solidFill>
              </a:rPr>
              <a:t>Củng cố:</a:t>
            </a:r>
            <a:endParaRPr lang="en-GB" sz="4000" b="1" u="sng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00034" y="1928802"/>
            <a:ext cx="8215338" cy="107157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smtClean="0">
                <a:latin typeface="Times New Roman" pitchFamily="18" charset="0"/>
                <a:cs typeface="Times New Roman" pitchFamily="18" charset="0"/>
              </a:rPr>
              <a:t>Thế nào là đất chua, đất kiềm và đất trung tính?</a:t>
            </a:r>
            <a:endParaRPr lang="en-GB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7224" y="3571876"/>
            <a:ext cx="7286676" cy="11430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smtClean="0">
                <a:latin typeface="Times New Roman" pitchFamily="18" charset="0"/>
                <a:cs typeface="Times New Roman" pitchFamily="18" charset="0"/>
              </a:rPr>
              <a:t>Vì sao đất giữ được nước và chất dinh dưỡng?</a:t>
            </a:r>
            <a:endParaRPr lang="en-GB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57290" y="5214950"/>
            <a:ext cx="6500858" cy="11430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smtClean="0">
                <a:latin typeface="Times New Roman" pitchFamily="18" charset="0"/>
                <a:cs typeface="Times New Roman" pitchFamily="18" charset="0"/>
              </a:rPr>
              <a:t>Độ phì nhiêu của đất là gì?</a:t>
            </a:r>
            <a:endParaRPr lang="en-GB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 b="1" smtClean="0">
                <a:solidFill>
                  <a:schemeClr val="tx1"/>
                </a:solidFill>
              </a:rPr>
              <a:t>VI. </a:t>
            </a:r>
            <a:r>
              <a:rPr lang="vi-VN" sz="4000" b="1" u="sng" smtClean="0">
                <a:solidFill>
                  <a:schemeClr val="tx1"/>
                </a:solidFill>
              </a:rPr>
              <a:t>Hướng dẫn tự học:</a:t>
            </a:r>
            <a:endParaRPr lang="en-GB" sz="4000" b="1" u="sng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714488"/>
            <a:ext cx="62151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vi-VN" sz="2800" b="1" u="sng" smtClean="0">
                <a:latin typeface="Times New Roman" pitchFamily="18" charset="0"/>
                <a:cs typeface="Times New Roman" pitchFamily="18" charset="0"/>
              </a:rPr>
              <a:t>Bài vừa học:</a:t>
            </a:r>
          </a:p>
          <a:p>
            <a:pPr marL="342900" indent="-342900">
              <a:buFontTx/>
              <a:buChar char="-"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Học bài.</a:t>
            </a:r>
          </a:p>
          <a:p>
            <a:pPr marL="342900" indent="-342900">
              <a:buFontTx/>
              <a:buChar char="-"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Trả lời câu hỏi SGK/10</a:t>
            </a:r>
            <a:r>
              <a:rPr lang="vi-VN" smtClean="0"/>
              <a:t>.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42910" y="3286124"/>
            <a:ext cx="792961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2800" b="1" u="sng" smtClean="0">
                <a:latin typeface="Times New Roman" pitchFamily="18" charset="0"/>
                <a:cs typeface="Times New Roman" pitchFamily="18" charset="0"/>
              </a:rPr>
              <a:t>Bài sắp học:</a:t>
            </a:r>
          </a:p>
          <a:p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 - Đọc và nghiên cứu Bài 4: </a:t>
            </a:r>
            <a:r>
              <a:rPr lang="en-GB" sz="2800" b="1" smtClean="0">
                <a:latin typeface="Times New Roman" pitchFamily="18" charset="0"/>
                <a:cs typeface="Times New Roman" pitchFamily="18" charset="0"/>
              </a:rPr>
              <a:t>''Thực hành: Xác định thành phần cơ giới của đất bằng phương pháp đơn giản (vê tay)''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- Mỗi tổ chuẩn bị vật liệu và dụng cụ cần thiết SGK trang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10.</a:t>
            </a:r>
          </a:p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725470"/>
          </a:xfrm>
        </p:spPr>
        <p:txBody>
          <a:bodyPr>
            <a:normAutofit fontScale="90000"/>
          </a:bodyPr>
          <a:lstStyle/>
          <a:p>
            <a:r>
              <a:rPr lang="vi-VN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vi-VN" sz="4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vi-VN" sz="40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phần cơ giới của đất là gì?</a:t>
            </a:r>
            <a:endParaRPr lang="en-GB" sz="4000" b="1" u="sng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1472" y="5000636"/>
            <a:ext cx="8115328" cy="107809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vi-VN" sz="4000" smtClean="0"/>
              <a:t>Phần rắn bao gồm: Thành phần vô cơ và thành phần hữu cơ.</a:t>
            </a:r>
            <a:endParaRPr lang="en-GB" sz="4000"/>
          </a:p>
        </p:txBody>
      </p:sp>
      <p:sp>
        <p:nvSpPr>
          <p:cNvPr id="4" name="Cloud Callout 3"/>
          <p:cNvSpPr/>
          <p:nvPr/>
        </p:nvSpPr>
        <p:spPr>
          <a:xfrm>
            <a:off x="1571604" y="1428736"/>
            <a:ext cx="6929486" cy="27146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smtClean="0">
                <a:solidFill>
                  <a:schemeClr val="tx1"/>
                </a:solidFill>
              </a:rPr>
              <a:t>Phần rắn của đất gồm những thành phần nào?</a:t>
            </a:r>
            <a:endParaRPr lang="en-GB" sz="3200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80761"/>
            <a:ext cx="8429684" cy="774720"/>
          </a:xfrm>
        </p:spPr>
        <p:txBody>
          <a:bodyPr>
            <a:normAutofit fontScale="90000"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vi-VN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phần cơ giới của đất là gì?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Sequential Access Storage 3"/>
          <p:cNvSpPr/>
          <p:nvPr/>
        </p:nvSpPr>
        <p:spPr>
          <a:xfrm>
            <a:off x="0" y="1285860"/>
            <a:ext cx="8501122" cy="142876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 sát hình ảnh, kết hợp nghiên cứu SGK/9 cho biết phần </a:t>
            </a:r>
            <a:r>
              <a:rPr lang="en-GB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vô cơ của đất</a:t>
            </a:r>
            <a:r>
              <a:rPr lang="vi-VN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bao gồm các cấp hạt nào?</a:t>
            </a:r>
            <a:endParaRPr lang="en-GB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 descr="đất phèn ở đbsc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4686"/>
            <a:ext cx="3000364" cy="2786082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</p:spPr>
      </p:pic>
      <p:pic>
        <p:nvPicPr>
          <p:cNvPr id="6" name="Picture 12" descr="hố đất sé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214686"/>
            <a:ext cx="3009912" cy="2786082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</p:spPr>
      </p:pic>
      <p:pic>
        <p:nvPicPr>
          <p:cNvPr id="7" name="Picture 13" descr="cây mọc đất ca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200400"/>
            <a:ext cx="2857488" cy="2800368"/>
          </a:xfrm>
          <a:prstGeom prst="rect">
            <a:avLst/>
          </a:prstGeom>
          <a:solidFill>
            <a:srgbClr val="FF00FF"/>
          </a:solidFill>
          <a:ln w="38100">
            <a:solidFill>
              <a:srgbClr val="FF00FF"/>
            </a:solidFill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14282" y="6143644"/>
            <a:ext cx="2643206" cy="714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mtClean="0">
                <a:solidFill>
                  <a:schemeClr val="tx1"/>
                </a:solidFill>
              </a:rPr>
              <a:t>Đất phèn ở đồng bằng sông Cửu Long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7554" y="6143644"/>
            <a:ext cx="2571768" cy="714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smtClean="0">
                <a:solidFill>
                  <a:schemeClr val="tx1"/>
                </a:solidFill>
              </a:rPr>
              <a:t>Hố đất sét</a:t>
            </a:r>
            <a:endParaRPr lang="en-GB" sz="200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00826" y="6143644"/>
            <a:ext cx="2428892" cy="714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smtClean="0">
                <a:solidFill>
                  <a:schemeClr val="tx1"/>
                </a:solidFill>
              </a:rPr>
              <a:t>Cây mọc trên đất cát</a:t>
            </a:r>
            <a:endParaRPr lang="en-GB" sz="2000">
              <a:solidFill>
                <a:schemeClr val="tx1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68095"/>
            <a:ext cx="8543956" cy="1560538"/>
          </a:xfrm>
        </p:spPr>
        <p:txBody>
          <a:bodyPr>
            <a:normAutofit fontScale="90000"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 phần cơ giới của đất là gì?</a:t>
            </a:r>
            <a:r>
              <a:rPr lang="vi-VN" sz="4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40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142976" y="1000108"/>
            <a:ext cx="6786610" cy="200026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 phần cơ giới của đất là gì?</a:t>
            </a:r>
            <a:endParaRPr lang="en-GB" sz="3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643314"/>
            <a:ext cx="8358246" cy="19389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Tỉ lệ phần trăm của các hạt: Cát, limon, sét có trong đất được gọi là thành phần cơ giới của đất.</a:t>
            </a:r>
            <a:endParaRPr kumimoji="0" lang="en-GB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142852"/>
            <a:ext cx="8858280" cy="1143000"/>
          </a:xfrm>
        </p:spPr>
        <p:txBody>
          <a:bodyPr>
            <a:no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 phần cơ giới của đất là gì?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28596" y="1784369"/>
          <a:ext cx="8229600" cy="5073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8">
                <a:tc>
                  <a:txBody>
                    <a:bodyPr/>
                    <a:lstStyle/>
                    <a:p>
                      <a:pPr algn="r"/>
                      <a:r>
                        <a:rPr lang="vi-VN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Tỉ</a:t>
                      </a:r>
                      <a:r>
                        <a:rPr lang="vi-VN" sz="32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lệ</a:t>
                      </a:r>
                    </a:p>
                    <a:p>
                      <a:r>
                        <a:rPr lang="vi-VN" sz="32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endParaRPr lang="en-GB" sz="3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Cát</a:t>
                      </a:r>
                      <a:endParaRPr lang="en-GB" sz="3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Limon</a:t>
                      </a:r>
                      <a:endParaRPr lang="en-GB" sz="3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Sét</a:t>
                      </a:r>
                      <a:endParaRPr lang="en-GB" sz="3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0164">
                <a:tc>
                  <a:txBody>
                    <a:bodyPr/>
                    <a:lstStyle/>
                    <a:p>
                      <a:pPr algn="l"/>
                      <a:r>
                        <a:rPr lang="vi-VN" sz="3200" b="1" smtClean="0"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r>
                        <a:rPr lang="vi-VN" sz="32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cát</a:t>
                      </a:r>
                      <a:endParaRPr lang="en-GB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/>
                        <a:t>85%</a:t>
                      </a:r>
                      <a:endParaRPr lang="en-GB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/>
                        <a:t>10%</a:t>
                      </a:r>
                      <a:endParaRPr lang="en-GB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/>
                        <a:t>5%</a:t>
                      </a:r>
                      <a:endParaRPr lang="en-GB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4446">
                <a:tc>
                  <a:txBody>
                    <a:bodyPr/>
                    <a:lstStyle/>
                    <a:p>
                      <a:pPr algn="l"/>
                      <a:r>
                        <a:rPr lang="vi-VN" sz="3200" b="1" smtClean="0"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r>
                        <a:rPr lang="vi-VN" sz="32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thịt</a:t>
                      </a:r>
                      <a:endParaRPr lang="en-GB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/>
                        <a:t>45%</a:t>
                      </a:r>
                      <a:endParaRPr lang="en-GB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/>
                        <a:t>40%</a:t>
                      </a:r>
                      <a:endParaRPr lang="en-GB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/>
                        <a:t>15%</a:t>
                      </a:r>
                      <a:endParaRPr lang="en-GB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4541">
                <a:tc>
                  <a:txBody>
                    <a:bodyPr/>
                    <a:lstStyle/>
                    <a:p>
                      <a:pPr algn="l"/>
                      <a:r>
                        <a:rPr lang="vi-VN" sz="3200" b="1" smtClean="0"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r>
                        <a:rPr lang="vi-VN" sz="32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sét</a:t>
                      </a:r>
                      <a:endParaRPr lang="en-GB" sz="3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/>
                        <a:t>25%</a:t>
                      </a:r>
                      <a:endParaRPr lang="en-GB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/>
                        <a:t>30%</a:t>
                      </a:r>
                      <a:endParaRPr lang="en-GB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/>
                        <a:t>45%</a:t>
                      </a:r>
                      <a:endParaRPr lang="en-GB" sz="3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157" y="147382"/>
            <a:ext cx="9001156" cy="774720"/>
          </a:xfrm>
        </p:spPr>
        <p:txBody>
          <a:bodyPr>
            <a:no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vi-VN" sz="4000" b="1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Thành phần cơ giới của đất là gì?</a:t>
            </a:r>
            <a:endParaRPr lang="en-GB" sz="4000" b="1" u="sng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00034" y="4000480"/>
            <a:ext cx="8072494" cy="2857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vi-VN" sz="5100" b="1" smtClean="0">
                <a:latin typeface="Times New Roman" pitchFamily="18" charset="0"/>
                <a:cs typeface="Times New Roman" pitchFamily="18" charset="0"/>
              </a:rPr>
              <a:t>- Căn cứ vào tỉ lệ các loại hạt trong đất người ta chia đất thành 3 loại chính:</a:t>
            </a:r>
          </a:p>
          <a:p>
            <a:pPr>
              <a:buNone/>
            </a:pPr>
            <a:r>
              <a:rPr lang="vi-VN" sz="5100" b="1" smtClean="0">
                <a:latin typeface="Times New Roman" pitchFamily="18" charset="0"/>
                <a:cs typeface="Times New Roman" pitchFamily="18" charset="0"/>
              </a:rPr>
              <a:t>+ Đất cát.</a:t>
            </a:r>
          </a:p>
          <a:p>
            <a:pPr>
              <a:buNone/>
            </a:pPr>
            <a:r>
              <a:rPr lang="vi-VN" sz="5100" b="1" smtClean="0">
                <a:latin typeface="Times New Roman" pitchFamily="18" charset="0"/>
                <a:cs typeface="Times New Roman" pitchFamily="18" charset="0"/>
              </a:rPr>
              <a:t>+ Đất thịt.</a:t>
            </a:r>
          </a:p>
          <a:p>
            <a:pPr>
              <a:buNone/>
            </a:pPr>
            <a:r>
              <a:rPr lang="vi-VN" sz="5100" b="1" smtClean="0">
                <a:latin typeface="Times New Roman" pitchFamily="18" charset="0"/>
                <a:cs typeface="Times New Roman" pitchFamily="18" charset="0"/>
              </a:rPr>
              <a:t>+ Đất sét.</a:t>
            </a:r>
          </a:p>
          <a:p>
            <a:pPr>
              <a:buNone/>
            </a:pP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71472" y="2071678"/>
            <a:ext cx="80725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vi-VN" sz="36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GB" sz="36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Tỉ lệ phần trăm của các hạt: Cát, limon, sét có trong một loại đất được gọi là thành phần cơ giới của đất.</a:t>
            </a:r>
            <a:endParaRPr lang="en-GB" sz="36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 descr="Book-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1295400"/>
            <a:ext cx="914400" cy="698500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143000"/>
          </a:xfrm>
        </p:spPr>
        <p:txBody>
          <a:bodyPr>
            <a:no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 phần cơ giới của đất là gì?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6" descr="đất thị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714752"/>
            <a:ext cx="3429024" cy="2571768"/>
          </a:xfrm>
          <a:prstGeom prst="rect">
            <a:avLst/>
          </a:prstGeom>
          <a:noFill/>
        </p:spPr>
      </p:pic>
      <p:pic>
        <p:nvPicPr>
          <p:cNvPr id="5" name="Picture 14" descr="đất cá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071546"/>
            <a:ext cx="3786214" cy="23622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rot="1559878">
            <a:off x="377435" y="1328499"/>
            <a:ext cx="2717617" cy="10458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loại đất chính:</a:t>
            </a:r>
            <a:endParaRPr lang="en-GB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6396335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Đất thịt</a:t>
            </a:r>
            <a:endParaRPr lang="en-GB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7884" y="357187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Đất cát</a:t>
            </a:r>
            <a:endParaRPr lang="en-GB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7884" y="6396335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Đất sét</a:t>
            </a:r>
            <a:endParaRPr lang="en-GB" sz="24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Pictures\d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214818"/>
            <a:ext cx="3857652" cy="2143140"/>
          </a:xfrm>
          <a:prstGeom prst="rect">
            <a:avLst/>
          </a:prstGeom>
          <a:noFill/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chua, độ kiềm của đất: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2" descr="giấy quỳ là loại chất chỉ thị pH đơn giản và thông dụ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143248"/>
            <a:ext cx="6629400" cy="3714752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785786" y="1928802"/>
            <a:ext cx="750099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Giấy quỳ là loại chất chỉ thị pH đơn giản và thông dụng</a:t>
            </a:r>
            <a:endParaRPr lang="en-GB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1151</TotalTime>
  <Words>1126</Words>
  <Application>Microsoft Office PowerPoint</Application>
  <PresentationFormat>On-screen Show (4:3)</PresentationFormat>
  <Paragraphs>185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Calibri</vt:lpstr>
      <vt:lpstr>Century Schoolbook</vt:lpstr>
      <vt:lpstr>Times New Roman</vt:lpstr>
      <vt:lpstr>Wingdings</vt:lpstr>
      <vt:lpstr>Wingdings 2</vt:lpstr>
      <vt:lpstr>Oriel</vt:lpstr>
      <vt:lpstr>BÀI 3: MỘT SỐ TÍNH CHẤT CHÍNH CỦA ĐẤT TRỒNG</vt:lpstr>
      <vt:lpstr>NỘI DUNG</vt:lpstr>
      <vt:lpstr>I. Thành phần cơ giới của đất là gì?</vt:lpstr>
      <vt:lpstr>I. Thành phần cơ giới của đất là gì?</vt:lpstr>
      <vt:lpstr>I. Thành phần cơ giới của đất là gì? </vt:lpstr>
      <vt:lpstr>I. Thành phần cơ giới của đất là gì?</vt:lpstr>
      <vt:lpstr>I. Thành phần cơ giới của đất là gì?</vt:lpstr>
      <vt:lpstr>I. Thành phần cơ giới của đất là gì?</vt:lpstr>
      <vt:lpstr>II. Độ chua, độ kiềm của đất:</vt:lpstr>
      <vt:lpstr>II. Độ chua, độ kiềm của đất:</vt:lpstr>
      <vt:lpstr>PowerPoint Presentation</vt:lpstr>
      <vt:lpstr>II. Độ chua, độ kiềm của đất:</vt:lpstr>
      <vt:lpstr>II. Độ chua, độ kiềm của đất:</vt:lpstr>
      <vt:lpstr>II. Độ chua, độ kiềm của đất:</vt:lpstr>
      <vt:lpstr>PowerPoint Presentation</vt:lpstr>
      <vt:lpstr>II. Độ chua, độ kiềm của đất:</vt:lpstr>
      <vt:lpstr>MỘT SỐ BiỆN PHÁP CẢI TẠO ĐẤT</vt:lpstr>
      <vt:lpstr>III. Khả năng giữ nước và chất dinh dưỡng của đất:</vt:lpstr>
      <vt:lpstr>III. Khả năng giữ nước và chất dinh dưỡng của đất:</vt:lpstr>
      <vt:lpstr>III. Khả năng giữ nước và chất dinh dưỡng của đất:</vt:lpstr>
      <vt:lpstr>III. Khả năng giữ nước và chất dinh dưỡng của đất:</vt:lpstr>
      <vt:lpstr>IV. Độ phì nhiêu của đất là gì?</vt:lpstr>
      <vt:lpstr>IV. Độ phì nhiêu của đất là gì?</vt:lpstr>
      <vt:lpstr>IV. Độ phì nhiêu của đất là gì?</vt:lpstr>
      <vt:lpstr>IV. Độ phì nhiêu của đất là gì?</vt:lpstr>
      <vt:lpstr>V. Củng cố:</vt:lpstr>
      <vt:lpstr>VI. Hướng dẫn tự học: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xuan thuy</cp:lastModifiedBy>
  <cp:revision>120</cp:revision>
  <dcterms:created xsi:type="dcterms:W3CDTF">2015-09-19T09:29:10Z</dcterms:created>
  <dcterms:modified xsi:type="dcterms:W3CDTF">2021-08-07T12:06:14Z</dcterms:modified>
</cp:coreProperties>
</file>